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6" r:id="rId4"/>
    <p:sldId id="272" r:id="rId5"/>
    <p:sldId id="273" r:id="rId6"/>
    <p:sldId id="280" r:id="rId7"/>
    <p:sldId id="281" r:id="rId8"/>
    <p:sldId id="282" r:id="rId9"/>
    <p:sldId id="276" r:id="rId10"/>
    <p:sldId id="275" r:id="rId11"/>
    <p:sldId id="267" r:id="rId12"/>
    <p:sldId id="268" r:id="rId13"/>
    <p:sldId id="269" r:id="rId14"/>
    <p:sldId id="283" r:id="rId15"/>
    <p:sldId id="270" r:id="rId16"/>
    <p:sldId id="259" r:id="rId17"/>
    <p:sldId id="260" r:id="rId18"/>
    <p:sldId id="261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4099"/>
    <a:srgbClr val="241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5" autoAdjust="0"/>
    <p:restoredTop sz="95468" autoAdjust="0"/>
  </p:normalViewPr>
  <p:slideViewPr>
    <p:cSldViewPr snapToGrid="0" snapToObjects="1">
      <p:cViewPr varScale="1">
        <p:scale>
          <a:sx n="87" d="100"/>
          <a:sy n="87" d="100"/>
        </p:scale>
        <p:origin x="165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CCAC89-0659-4C4A-92B3-4E763B724C49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6FDCFD-8240-44C2-B564-D3D0B3FE9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999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6FDCFD-8240-44C2-B564-D3D0B3FE92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025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DDD55-33AD-423C-963A-6DEE45E5E1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80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example of what a care plan might look like utilizing the alternate human</a:t>
            </a:r>
            <a:r>
              <a:rPr lang="en-US" baseline="0" dirty="0"/>
              <a:t> readable text approach. Auto-pop rules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C5ADA-1361-5849-BC21-E15DF1D329B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201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_Duo_266.jpg"/>
          <p:cNvPicPr>
            <a:picLocks noChangeAspect="1"/>
          </p:cNvPicPr>
          <p:nvPr userDrawn="1"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09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llscripts Titl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7964" y="1190626"/>
            <a:ext cx="8751887" cy="483870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908428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_Duo_266.jpg"/>
          <p:cNvPicPr>
            <a:picLocks noChangeAspect="1"/>
          </p:cNvPicPr>
          <p:nvPr userDrawn="1"/>
        </p:nvPicPr>
        <p:blipFill>
          <a:blip r:embed="rId1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B3126-25FB-F241-9D08-EF0C3CBFF311}" type="datetimeFigureOut">
              <a:rPr lang="en-US" smtClean="0"/>
              <a:pPr/>
              <a:t>11/15/2017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rt-decor.ihe-europe.net/art-decor/decor-templates--C-CRC-?section=templates&amp;id=1.3.6.1.4.1.19376.1.4.1.2.16&amp;effectiveDate=2017-02-21T18:59:44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t-decor.ihe-europe.net/art-decor/decor-templates--C-CRC-?section=templates&amp;id=1.3.6.1.4.1.19376.1.4.1.2.16&amp;effectiveDate=2017-02-21T18:59:44&amp;language=en-U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PurpleGlob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22415"/>
            <a:ext cx="7772400" cy="1470025"/>
          </a:xfrm>
        </p:spPr>
        <p:txBody>
          <a:bodyPr/>
          <a:lstStyle/>
          <a:p>
            <a:r>
              <a:rPr lang="en-US" dirty="0">
                <a:solidFill>
                  <a:srgbClr val="5A4099"/>
                </a:solidFill>
                <a:latin typeface="Arial"/>
                <a:cs typeface="Arial"/>
              </a:rPr>
              <a:t>CDA Document Summary Section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90895"/>
            <a:ext cx="6400800" cy="1053231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Presented by Emma Jones, Daniel Venton, George Dixon - Allscripts</a:t>
            </a:r>
          </a:p>
        </p:txBody>
      </p:sp>
      <p:pic>
        <p:nvPicPr>
          <p:cNvPr id="5" name="Picture 4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485" y="1609258"/>
            <a:ext cx="4429454" cy="120828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sz="3600" dirty="0"/>
            </a:br>
            <a:r>
              <a:rPr lang="en-US" sz="3600" dirty="0"/>
              <a:t>3. Describe pertinent information about specific content in the document - </a:t>
            </a:r>
            <a:r>
              <a:rPr lang="en-US" sz="3600" i="1" dirty="0"/>
              <a:t>auto-populated from data in the applicable sections </a:t>
            </a:r>
            <a:r>
              <a:rPr lang="en-US" sz="3600" dirty="0"/>
              <a:t>.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Identify specific use cases </a:t>
            </a:r>
          </a:p>
          <a:p>
            <a:pPr lvl="1"/>
            <a:r>
              <a:rPr lang="en-US" sz="2400" dirty="0"/>
              <a:t>Summary section listing active problems, active medications, allergies</a:t>
            </a:r>
          </a:p>
          <a:p>
            <a:pPr lvl="1"/>
            <a:r>
              <a:rPr lang="en-US" sz="2400" dirty="0"/>
              <a:t>Summary section containing discharge specific information – Discharge diagnosis, discharge medications, discharge instructions</a:t>
            </a:r>
          </a:p>
          <a:p>
            <a:pPr lvl="1"/>
            <a:r>
              <a:rPr lang="en-US" sz="2400" dirty="0"/>
              <a:t>Summary section containing pertinent information changed during a specified encounter</a:t>
            </a:r>
          </a:p>
          <a:p>
            <a:pPr lvl="1"/>
            <a:r>
              <a:rPr lang="en-US" sz="2400" dirty="0"/>
              <a:t>Summary section containing active/planned medications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07" y="6043203"/>
            <a:ext cx="9143999" cy="92333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Auto-populate rule: (1)Active medications, active problems or allergies  (2) Discharge specific information (3) Encounter specific information (4) Active/Planned medications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052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Actor(s)</a:t>
            </a:r>
          </a:p>
          <a:p>
            <a:pPr lvl="1"/>
            <a:r>
              <a:rPr lang="en-US" dirty="0"/>
              <a:t>No new actors</a:t>
            </a:r>
          </a:p>
          <a:p>
            <a:r>
              <a:rPr lang="en-US" dirty="0"/>
              <a:t>Existing Actor(s)</a:t>
            </a:r>
          </a:p>
          <a:p>
            <a:pPr lvl="1"/>
            <a:r>
              <a:rPr lang="en-US" dirty="0"/>
              <a:t>Content Creator</a:t>
            </a:r>
          </a:p>
          <a:p>
            <a:pPr lvl="1"/>
            <a:r>
              <a:rPr lang="en-US" dirty="0"/>
              <a:t>Content Consumer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07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New Transactions</a:t>
            </a:r>
          </a:p>
          <a:p>
            <a:pPr lvl="1"/>
            <a:r>
              <a:rPr lang="en-US" sz="2000" dirty="0"/>
              <a:t>No new transactions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485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Use Case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‘Synopsis’ Section –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cs typeface="Arial" panose="020B0604020202020204" pitchFamily="34" charset="0"/>
              </a:rPr>
              <a:t>Provide a brief cover note that one provider writes to the next provider. This p</a:t>
            </a:r>
            <a:r>
              <a:rPr lang="en-US" sz="2000" dirty="0">
                <a:solidFill>
                  <a:schemeClr val="tx1"/>
                </a:solidFill>
              </a:rPr>
              <a:t>rovides a place for the document </a:t>
            </a:r>
            <a:r>
              <a:rPr lang="en-US" sz="2000" dirty="0">
                <a:solidFill>
                  <a:schemeClr val="tx1"/>
                </a:solidFill>
                <a:cs typeface="Arial" panose="020B0604020202020204" pitchFamily="34" charset="0"/>
              </a:rPr>
              <a:t>author to explain the purpose of the document, what should be done, what portions or items in the document should get special attention, etc. 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876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Use Case 2, 3, 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‘Pertinent Information’ Section –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Provides summary information about specific content in the document. Examples include – 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cs typeface="Arial" panose="020B0604020202020204" pitchFamily="34" charset="0"/>
              </a:rPr>
              <a:t>Pertinent discharge information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cs typeface="Arial" panose="020B0604020202020204" pitchFamily="34" charset="0"/>
              </a:rPr>
              <a:t>Pertinent encounter specific information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cs typeface="Arial" panose="020B0604020202020204" pitchFamily="34" charset="0"/>
              </a:rPr>
              <a:t>Active problems, medications, allergies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cs typeface="Arial" panose="020B0604020202020204" pitchFamily="34" charset="0"/>
              </a:rPr>
              <a:t>Active/Planned medications 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21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Use Case 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Care Plan </a:t>
            </a:r>
            <a:r>
              <a:rPr lang="en-US" sz="2400">
                <a:solidFill>
                  <a:schemeClr val="tx1"/>
                </a:solidFill>
              </a:rPr>
              <a:t>Nesting Summarization </a:t>
            </a:r>
            <a:r>
              <a:rPr lang="en-US" sz="2400" dirty="0">
                <a:solidFill>
                  <a:schemeClr val="tx1"/>
                </a:solidFill>
              </a:rPr>
              <a:t>–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Consolidated CDA Care Plan document provides the ability to link entry templates together to tell the care planning story.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IHE PCC Patient Care Plan Profile provides the ability to nest sections within sections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Providing an easy view of how care plan components are linked and nested, without forcing the traversing across various sections, will be very helpful to the user.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User is still able to view the entire document if needed.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5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Standards &amp;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0" lvl="1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Standards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CDA R2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IHE PCC Medical Document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Consolidated CDA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FHIR HTML Rendering???</a:t>
            </a:r>
            <a:endParaRPr lang="en-US" sz="2000" dirty="0">
              <a:solidFill>
                <a:schemeClr val="tx1"/>
              </a:solidFill>
              <a:latin typeface="Arial"/>
              <a:cs typeface="Arial"/>
            </a:endParaRPr>
          </a:p>
          <a:p>
            <a:pPr marL="0" lvl="1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Systems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/>
                </a:solidFill>
              </a:rPr>
              <a:t>EHR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/>
                </a:solidFill>
              </a:rPr>
              <a:t>PHR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/>
                </a:solidFill>
              </a:rPr>
              <a:t>Patient Portal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/>
                </a:solidFill>
              </a:rPr>
              <a:t>HIE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30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Discussion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Provide a concise view of a document based on a summary of specific user expectations can be time saving for a provider. 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Provide a way to reflect what the patient need to see so that the large amount of information in the CDA document is provided but at the same time not become overwhelming. 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Depending on use case, a Summary Section can be added to a document, summarizing pertinent information populated by some of the data in the various sections to create a composite, single Summary section. 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summary section can also be used for the author of the document to describe pertinent information about the document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Arial"/>
                <a:cs typeface="Arial"/>
              </a:rPr>
              <a:t>Further exploration and discussion needed</a:t>
            </a: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. 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04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Questions?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0" lvl="1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Synopsis: could this be something that can go in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xds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description?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Would this expose PHI?</a:t>
            </a:r>
          </a:p>
          <a:p>
            <a:pPr marL="0" lvl="1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How is this going to succeed with existing efforts for similar profiles? e.g. Cardiology procedure note (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hlinkClick r:id="rId3"/>
              </a:rPr>
              <a:t>document summary section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– concise narrative); C-CDA 2.1 Notes Section</a:t>
            </a:r>
          </a:p>
          <a:p>
            <a:pPr marL="0" lvl="1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Proposal captures multiple problems – should we treat as multiple work items? Need to determine how to structure this. Describe each problem separately. 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535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9" y="2130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The Problem(s)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Current CDA content profiles do not capture a concise synopsis about the document that the author need to communicate to the reader (e.g. provider to provider and/or to the patient).  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Some CDA documents contain elements with linkages to other elements that is often not represented in a way that effectively portrays the clinical picture.  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CDA documents often contains large amounts of information that makes it difficult to identify pertinent information in an efficient way. 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Provide a concise summary section of a document: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Based on specific user expectations (i.e. what the user want to ‘explain’ or synopsis the user wants to provide) – </a:t>
            </a:r>
            <a:r>
              <a:rPr lang="en-US" sz="2000" i="1" dirty="0"/>
              <a:t>see Use Case 1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Representing pertinent information populated from data in the applicable sections to portray the clinical picture – </a:t>
            </a:r>
            <a:r>
              <a:rPr lang="en-US" sz="2000" i="1" dirty="0"/>
              <a:t>See Use Case 5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Summarize pertinent information about content in the document – </a:t>
            </a:r>
            <a:r>
              <a:rPr lang="en-US" sz="2000" i="1" dirty="0"/>
              <a:t>See Use Case 2, 3, 4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410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22316" y="0"/>
            <a:ext cx="4876800" cy="5891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666377" y="3435652"/>
            <a:ext cx="4122286" cy="90887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680628" y="4572001"/>
            <a:ext cx="4121298" cy="929329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73620" y="-8768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CDA Document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678433" y="4620691"/>
            <a:ext cx="2247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Outcomes Section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673167" y="2368898"/>
            <a:ext cx="4157655" cy="90770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663314" y="2383766"/>
            <a:ext cx="22719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Goals Section</a:t>
            </a:r>
          </a:p>
        </p:txBody>
      </p:sp>
      <p:sp>
        <p:nvSpPr>
          <p:cNvPr id="57" name="Right Arrow 56"/>
          <p:cNvSpPr/>
          <p:nvPr/>
        </p:nvSpPr>
        <p:spPr>
          <a:xfrm flipV="1">
            <a:off x="1772588" y="6824"/>
            <a:ext cx="727639" cy="201168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7635300" y="72127"/>
            <a:ext cx="1544012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New Optional CDA Summary Section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15" name="Left Arrow 14"/>
          <p:cNvSpPr/>
          <p:nvPr/>
        </p:nvSpPr>
        <p:spPr>
          <a:xfrm>
            <a:off x="6838850" y="107408"/>
            <a:ext cx="809625" cy="173614"/>
          </a:xfrm>
          <a:prstGeom prst="lef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2639822" y="87739"/>
            <a:ext cx="4191000" cy="136171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660202" y="118938"/>
            <a:ext cx="32294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Care Plan Summary (with nested elements)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648220" y="3505981"/>
            <a:ext cx="2247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Interventions Section 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639822" y="1585898"/>
            <a:ext cx="4191000" cy="692953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2664206" y="1607494"/>
            <a:ext cx="2247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Health Concern Section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87908" y="1649904"/>
            <a:ext cx="1544012" cy="42473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CDA Document Sections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50" name="Right Arrow 56"/>
          <p:cNvSpPr/>
          <p:nvPr/>
        </p:nvSpPr>
        <p:spPr>
          <a:xfrm flipV="1">
            <a:off x="1850021" y="2517382"/>
            <a:ext cx="811950" cy="225175"/>
          </a:xfrm>
          <a:prstGeom prst="righ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6"/>
          <p:cNvSpPr/>
          <p:nvPr/>
        </p:nvSpPr>
        <p:spPr>
          <a:xfrm flipV="1">
            <a:off x="1831920" y="3374083"/>
            <a:ext cx="824911" cy="225175"/>
          </a:xfrm>
          <a:prstGeom prst="righ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ight Arrow 56"/>
          <p:cNvSpPr/>
          <p:nvPr/>
        </p:nvSpPr>
        <p:spPr>
          <a:xfrm flipV="1">
            <a:off x="1844775" y="1636339"/>
            <a:ext cx="727639" cy="225175"/>
          </a:xfrm>
          <a:prstGeom prst="righ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Arrow 56"/>
          <p:cNvSpPr/>
          <p:nvPr/>
        </p:nvSpPr>
        <p:spPr>
          <a:xfrm flipV="1">
            <a:off x="1831920" y="4603510"/>
            <a:ext cx="790591" cy="225175"/>
          </a:xfrm>
          <a:prstGeom prst="righ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12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1. Specified user expectations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4927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Existing Templates </a:t>
            </a:r>
          </a:p>
          <a:p>
            <a:r>
              <a:rPr lang="en-US" sz="1600" dirty="0"/>
              <a:t>IHE </a:t>
            </a:r>
            <a:r>
              <a:rPr lang="en-US" sz="1600" dirty="0">
                <a:hlinkClick r:id="rId2"/>
              </a:rPr>
              <a:t>Document Summary Section </a:t>
            </a:r>
            <a:r>
              <a:rPr lang="en-US" sz="1600" dirty="0"/>
              <a:t>(text only section)</a:t>
            </a:r>
          </a:p>
          <a:p>
            <a:pPr lvl="1"/>
            <a:r>
              <a:rPr lang="en-US" sz="1600" dirty="0"/>
              <a:t>Template ID 1.3.6.1.4.1.19376.1.4.1.2.16</a:t>
            </a:r>
          </a:p>
          <a:p>
            <a:endParaRPr lang="en-US" sz="1600" dirty="0"/>
          </a:p>
          <a:p>
            <a:r>
              <a:rPr lang="en-US" sz="1600" dirty="0"/>
              <a:t>C-CDA 2.1 Notes Section (has structured entry)</a:t>
            </a:r>
          </a:p>
          <a:p>
            <a:pPr lvl="1"/>
            <a:r>
              <a:rPr lang="en-US" sz="1600" dirty="0"/>
              <a:t>Template ID urn:hl7ii:2.16.840.1.113883.10.20.22.2.65:2016-11-01 </a:t>
            </a:r>
          </a:p>
          <a:p>
            <a:pPr lvl="1"/>
            <a:r>
              <a:rPr lang="en-US" sz="1600" dirty="0"/>
              <a:t>Note Activity entry [1..*]</a:t>
            </a:r>
          </a:p>
          <a:p>
            <a:pPr lvl="2"/>
            <a:r>
              <a:rPr lang="en-US" sz="1600" dirty="0"/>
              <a:t>Template ID urn:hl7ii:2.16.840.1.113883.10.20.22.4.202:2016-11-01</a:t>
            </a:r>
          </a:p>
          <a:p>
            <a:pPr lvl="2"/>
            <a:r>
              <a:rPr lang="en-US" sz="1600" dirty="0"/>
              <a:t>Author Participation</a:t>
            </a:r>
          </a:p>
          <a:p>
            <a:pPr lvl="2"/>
            <a:r>
              <a:rPr lang="en-US" sz="1600" dirty="0"/>
              <a:t>Encounter Activity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284381"/>
            <a:ext cx="8325293" cy="92333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Provide the user specified expectations (i.e. what the user want to ‘explain’ or synopsis the user wants to provide). 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0513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2670" y="1802212"/>
            <a:ext cx="738894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2. Representing pertinent information (to portray the clinical picture, e.g. Care Plan) </a:t>
            </a:r>
            <a:r>
              <a:rPr lang="en-US" sz="3200" i="1" dirty="0"/>
              <a:t>auto-populated from data in the applicable sections.</a:t>
            </a:r>
            <a:r>
              <a:rPr lang="en-US" sz="3200" dirty="0"/>
              <a:t> This will ensure that the end user is not required to do any additional data entry to populate the new ‘summary sections’.</a:t>
            </a:r>
          </a:p>
        </p:txBody>
      </p:sp>
    </p:spTree>
    <p:extLst>
      <p:ext uri="{BB962C8B-B14F-4D97-AF65-F5344CB8AC3E}">
        <p14:creationId xmlns:p14="http://schemas.microsoft.com/office/powerpoint/2010/main" val="1382429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50" y="0"/>
            <a:ext cx="8548575" cy="6161198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122275" y="6233924"/>
            <a:ext cx="8793124" cy="92333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black box shows current outline of care plan document, with sections, each containing text about the entries in the section.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229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4000" cy="6124353"/>
          </a:xfrm>
          <a:prstGeom prst="rect">
            <a:avLst/>
          </a:prstGeom>
          <a:ln w="38100">
            <a:solidFill>
              <a:srgbClr val="FFC00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0" y="6233924"/>
            <a:ext cx="9143999" cy="92333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yellow box is the proposed: move the goals, outcomes and intervention text (generated from the applicable sections) to the related Concern in the Concerns Section.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179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5988"/>
          </a:xfrm>
        </p:spPr>
        <p:txBody>
          <a:bodyPr>
            <a:noAutofit/>
          </a:bodyPr>
          <a:lstStyle/>
          <a:p>
            <a:r>
              <a:rPr lang="en-US" sz="2000" dirty="0"/>
              <a:t>Proposed - Patient is type 1 diabetic, well controlled. Concern r/t development of retinopathy. 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Concern: Potential for diabetic retinopathy.</a:t>
            </a:r>
          </a:p>
          <a:p>
            <a:pPr lvl="1"/>
            <a:r>
              <a:rPr lang="en-US" sz="1600" dirty="0"/>
              <a:t>Goal: Maintain HgA1C &lt; 7mg/dl</a:t>
            </a:r>
          </a:p>
          <a:p>
            <a:pPr lvl="2"/>
            <a:r>
              <a:rPr lang="en-US" sz="1600" dirty="0"/>
              <a:t>Intervention: Exercise 3 x per week, one hour each. </a:t>
            </a:r>
          </a:p>
          <a:p>
            <a:pPr lvl="3"/>
            <a:r>
              <a:rPr lang="en-US" sz="1600" dirty="0"/>
              <a:t>Outcome: Patient reports inconsistent pattern (goal not achieved)</a:t>
            </a:r>
          </a:p>
          <a:p>
            <a:pPr lvl="2"/>
            <a:r>
              <a:rPr lang="en-US" sz="1600" dirty="0"/>
              <a:t>Intervention: monitor glucose AM, PM and before meals. </a:t>
            </a:r>
          </a:p>
          <a:p>
            <a:pPr lvl="3"/>
            <a:r>
              <a:rPr lang="en-US" sz="1600" dirty="0"/>
              <a:t>Outcome: Patient reports always checks in Am and before bed with checks prior to meals. (goal achieved)</a:t>
            </a:r>
          </a:p>
          <a:p>
            <a:pPr lvl="2"/>
            <a:r>
              <a:rPr lang="en-US" sz="1600" dirty="0"/>
              <a:t>Intervention: Adjust insulin per carbohydrate intake and pump guidance. </a:t>
            </a:r>
          </a:p>
          <a:p>
            <a:pPr lvl="3"/>
            <a:r>
              <a:rPr lang="en-US" sz="1600" dirty="0"/>
              <a:t>Outcome: Patient reports compliance (goal achieved)</a:t>
            </a:r>
          </a:p>
          <a:p>
            <a:pPr lvl="2"/>
            <a:r>
              <a:rPr lang="en-US" sz="1600" dirty="0"/>
              <a:t>Outcome: 2016.06.15  HgA1C = 7.1 (goal not achieved)</a:t>
            </a:r>
          </a:p>
          <a:p>
            <a:pPr lvl="2"/>
            <a:r>
              <a:rPr lang="en-US" sz="1600" dirty="0"/>
              <a:t>Outcome: 2016.09.20 HgA1C = 6.3 (goal achieved)</a:t>
            </a:r>
          </a:p>
          <a:p>
            <a:pPr lvl="1"/>
            <a:r>
              <a:rPr lang="en-US" sz="1600" dirty="0"/>
              <a:t>Goal: Maintain regular eye exams</a:t>
            </a:r>
          </a:p>
          <a:p>
            <a:pPr lvl="2"/>
            <a:r>
              <a:rPr lang="en-US" sz="1600" dirty="0"/>
              <a:t>Intervention: Schedule and maintain yearly eye exams (Complete)</a:t>
            </a:r>
          </a:p>
          <a:p>
            <a:pPr lvl="3"/>
            <a:r>
              <a:rPr lang="en-US" sz="1600" dirty="0"/>
              <a:t>Outcome: Patient reports initial appointment scheduled. (goal achieved)</a:t>
            </a:r>
          </a:p>
          <a:p>
            <a:pPr lvl="2"/>
            <a:r>
              <a:rPr lang="en-US" sz="1600" dirty="0"/>
              <a:t>Outcome: 2016.05.23, retinal specialist report indicates minor proliferative vessel growth, will monitor every 6 month. </a:t>
            </a:r>
          </a:p>
          <a:p>
            <a:pPr lvl="2"/>
            <a:r>
              <a:rPr lang="en-US" sz="1600" dirty="0"/>
              <a:t>Intervention: Follow retinal specialist recommended interval, adjust as needed.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907" y="6043203"/>
            <a:ext cx="9143999" cy="92333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Auto-populate rule: Health Concerns with goals, outcomes and/or interventions included in the document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06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3277</TotalTime>
  <Words>1015</Words>
  <Application>Microsoft Office PowerPoint</Application>
  <PresentationFormat>On-screen Show (4:3)</PresentationFormat>
  <Paragraphs>124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CDA Document Summary Section</vt:lpstr>
      <vt:lpstr>The Problem(s)</vt:lpstr>
      <vt:lpstr>Technical Approach</vt:lpstr>
      <vt:lpstr>PowerPoint Presentation</vt:lpstr>
      <vt:lpstr>1. Specified user expectations</vt:lpstr>
      <vt:lpstr>PowerPoint Presentation</vt:lpstr>
      <vt:lpstr>PowerPoint Presentation</vt:lpstr>
      <vt:lpstr>PowerPoint Presentation</vt:lpstr>
      <vt:lpstr>Proposed - Patient is type 1 diabetic, well controlled. Concern r/t development of retinopathy.  </vt:lpstr>
      <vt:lpstr> 3. Describe pertinent information about specific content in the document - auto-populated from data in the applicable sections . </vt:lpstr>
      <vt:lpstr>Actors</vt:lpstr>
      <vt:lpstr>Transactions</vt:lpstr>
      <vt:lpstr>Use Case 1</vt:lpstr>
      <vt:lpstr>Use Case 2, 3, 4</vt:lpstr>
      <vt:lpstr>Use Case 5</vt:lpstr>
      <vt:lpstr>Standards &amp; Systems</vt:lpstr>
      <vt:lpstr>Discussion</vt:lpstr>
      <vt:lpstr>Questions?</vt:lpstr>
    </vt:vector>
  </TitlesOfParts>
  <Company>RSNA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Slide 1</dc:title>
  <dc:creator>mstanits</dc:creator>
  <cp:lastModifiedBy>Jones, Emma</cp:lastModifiedBy>
  <cp:revision>74</cp:revision>
  <cp:lastPrinted>2013-02-21T14:05:33Z</cp:lastPrinted>
  <dcterms:created xsi:type="dcterms:W3CDTF">2011-05-17T16:43:13Z</dcterms:created>
  <dcterms:modified xsi:type="dcterms:W3CDTF">2017-11-15T13:30:18Z</dcterms:modified>
</cp:coreProperties>
</file>

<file path=docProps/thumbnail.jpeg>
</file>